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handoutMasterIdLst>
    <p:handoutMasterId r:id="rId210"/>
  </p:handoutMasterIdLst>
  <p:sldIdLst>
    <p:sldId id="256" r:id="rId2"/>
    <p:sldId id="257" r:id="rId3"/>
    <p:sldId id="4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1" r:id="rId19"/>
    <p:sldId id="466" r:id="rId20"/>
    <p:sldId id="272" r:id="rId21"/>
    <p:sldId id="273" r:id="rId22"/>
    <p:sldId id="405" r:id="rId23"/>
    <p:sldId id="275" r:id="rId24"/>
    <p:sldId id="477" r:id="rId25"/>
    <p:sldId id="397" r:id="rId26"/>
    <p:sldId id="276" r:id="rId27"/>
    <p:sldId id="277" r:id="rId28"/>
    <p:sldId id="307" r:id="rId29"/>
    <p:sldId id="278" r:id="rId30"/>
    <p:sldId id="279" r:id="rId31"/>
    <p:sldId id="396" r:id="rId32"/>
    <p:sldId id="280" r:id="rId33"/>
    <p:sldId id="295" r:id="rId34"/>
    <p:sldId id="429" r:id="rId35"/>
    <p:sldId id="398" r:id="rId36"/>
    <p:sldId id="282" r:id="rId37"/>
    <p:sldId id="283" r:id="rId38"/>
    <p:sldId id="284" r:id="rId39"/>
    <p:sldId id="285" r:id="rId40"/>
    <p:sldId id="287" r:id="rId41"/>
    <p:sldId id="288" r:id="rId42"/>
    <p:sldId id="299" r:id="rId43"/>
    <p:sldId id="286" r:id="rId44"/>
    <p:sldId id="289" r:id="rId45"/>
    <p:sldId id="291" r:id="rId46"/>
    <p:sldId id="292" r:id="rId47"/>
    <p:sldId id="293" r:id="rId48"/>
    <p:sldId id="399" r:id="rId49"/>
    <p:sldId id="294" r:id="rId50"/>
    <p:sldId id="296" r:id="rId51"/>
    <p:sldId id="297" r:id="rId52"/>
    <p:sldId id="300" r:id="rId53"/>
    <p:sldId id="298" r:id="rId54"/>
    <p:sldId id="306" r:id="rId55"/>
    <p:sldId id="305" r:id="rId56"/>
    <p:sldId id="402" r:id="rId57"/>
    <p:sldId id="302" r:id="rId58"/>
    <p:sldId id="303" r:id="rId59"/>
    <p:sldId id="308" r:id="rId60"/>
    <p:sldId id="309" r:id="rId61"/>
    <p:sldId id="313" r:id="rId62"/>
    <p:sldId id="314" r:id="rId63"/>
    <p:sldId id="475" r:id="rId64"/>
    <p:sldId id="315" r:id="rId65"/>
    <p:sldId id="310" r:id="rId66"/>
    <p:sldId id="311" r:id="rId67"/>
    <p:sldId id="312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7" r:id="rId79"/>
    <p:sldId id="334" r:id="rId80"/>
    <p:sldId id="326" r:id="rId81"/>
    <p:sldId id="328" r:id="rId82"/>
    <p:sldId id="329" r:id="rId83"/>
    <p:sldId id="330" r:id="rId84"/>
    <p:sldId id="331" r:id="rId85"/>
    <p:sldId id="332" r:id="rId86"/>
    <p:sldId id="333" r:id="rId87"/>
    <p:sldId id="335" r:id="rId88"/>
    <p:sldId id="336" r:id="rId89"/>
    <p:sldId id="337" r:id="rId90"/>
    <p:sldId id="338" r:id="rId91"/>
    <p:sldId id="339" r:id="rId92"/>
    <p:sldId id="341" r:id="rId93"/>
    <p:sldId id="340" r:id="rId94"/>
    <p:sldId id="355" r:id="rId95"/>
    <p:sldId id="342" r:id="rId96"/>
    <p:sldId id="344" r:id="rId97"/>
    <p:sldId id="345" r:id="rId98"/>
    <p:sldId id="481" r:id="rId99"/>
    <p:sldId id="346" r:id="rId100"/>
    <p:sldId id="409" r:id="rId101"/>
    <p:sldId id="408" r:id="rId102"/>
    <p:sldId id="410" r:id="rId103"/>
    <p:sldId id="411" r:id="rId104"/>
    <p:sldId id="412" r:id="rId105"/>
    <p:sldId id="413" r:id="rId106"/>
    <p:sldId id="415" r:id="rId107"/>
    <p:sldId id="482" r:id="rId108"/>
    <p:sldId id="358" r:id="rId109"/>
    <p:sldId id="480" r:id="rId110"/>
    <p:sldId id="388" r:id="rId111"/>
    <p:sldId id="389" r:id="rId112"/>
    <p:sldId id="391" r:id="rId113"/>
    <p:sldId id="438" r:id="rId114"/>
    <p:sldId id="441" r:id="rId115"/>
    <p:sldId id="421" r:id="rId116"/>
    <p:sldId id="419" r:id="rId117"/>
    <p:sldId id="420" r:id="rId118"/>
    <p:sldId id="390" r:id="rId119"/>
    <p:sldId id="393" r:id="rId120"/>
    <p:sldId id="435" r:id="rId121"/>
    <p:sldId id="417" r:id="rId122"/>
    <p:sldId id="404" r:id="rId123"/>
    <p:sldId id="395" r:id="rId124"/>
    <p:sldId id="437" r:id="rId125"/>
    <p:sldId id="440" r:id="rId126"/>
    <p:sldId id="359" r:id="rId127"/>
    <p:sldId id="394" r:id="rId128"/>
    <p:sldId id="439" r:id="rId129"/>
    <p:sldId id="464" r:id="rId130"/>
    <p:sldId id="467" r:id="rId131"/>
    <p:sldId id="403" r:id="rId132"/>
    <p:sldId id="360" r:id="rId133"/>
    <p:sldId id="382" r:id="rId134"/>
    <p:sldId id="362" r:id="rId135"/>
    <p:sldId id="423" r:id="rId136"/>
    <p:sldId id="493" r:id="rId137"/>
    <p:sldId id="365" r:id="rId138"/>
    <p:sldId id="364" r:id="rId139"/>
    <p:sldId id="368" r:id="rId140"/>
    <p:sldId id="367" r:id="rId141"/>
    <p:sldId id="366" r:id="rId142"/>
    <p:sldId id="370" r:id="rId143"/>
    <p:sldId id="484" r:id="rId144"/>
    <p:sldId id="485" r:id="rId145"/>
    <p:sldId id="375" r:id="rId146"/>
    <p:sldId id="371" r:id="rId147"/>
    <p:sldId id="372" r:id="rId148"/>
    <p:sldId id="384" r:id="rId149"/>
    <p:sldId id="483" r:id="rId150"/>
    <p:sldId id="442" r:id="rId151"/>
    <p:sldId id="486" r:id="rId152"/>
    <p:sldId id="487" r:id="rId153"/>
    <p:sldId id="373" r:id="rId154"/>
    <p:sldId id="383" r:id="rId155"/>
    <p:sldId id="374" r:id="rId156"/>
    <p:sldId id="376" r:id="rId157"/>
    <p:sldId id="378" r:id="rId158"/>
    <p:sldId id="377" r:id="rId159"/>
    <p:sldId id="463" r:id="rId160"/>
    <p:sldId id="381" r:id="rId161"/>
    <p:sldId id="465" r:id="rId162"/>
    <p:sldId id="425" r:id="rId163"/>
    <p:sldId id="462" r:id="rId164"/>
    <p:sldId id="380" r:id="rId165"/>
    <p:sldId id="426" r:id="rId166"/>
    <p:sldId id="427" r:id="rId167"/>
    <p:sldId id="428" r:id="rId168"/>
    <p:sldId id="385" r:id="rId169"/>
    <p:sldId id="386" r:id="rId170"/>
    <p:sldId id="387" r:id="rId171"/>
    <p:sldId id="446" r:id="rId172"/>
    <p:sldId id="492" r:id="rId173"/>
    <p:sldId id="406" r:id="rId174"/>
    <p:sldId id="445" r:id="rId175"/>
    <p:sldId id="407" r:id="rId176"/>
    <p:sldId id="447" r:id="rId177"/>
    <p:sldId id="449" r:id="rId178"/>
    <p:sldId id="450" r:id="rId179"/>
    <p:sldId id="451" r:id="rId180"/>
    <p:sldId id="472" r:id="rId181"/>
    <p:sldId id="489" r:id="rId182"/>
    <p:sldId id="488" r:id="rId183"/>
    <p:sldId id="453" r:id="rId184"/>
    <p:sldId id="454" r:id="rId185"/>
    <p:sldId id="478" r:id="rId186"/>
    <p:sldId id="491" r:id="rId187"/>
    <p:sldId id="479" r:id="rId188"/>
    <p:sldId id="474" r:id="rId189"/>
    <p:sldId id="422" r:id="rId190"/>
    <p:sldId id="494" r:id="rId191"/>
    <p:sldId id="471" r:id="rId192"/>
    <p:sldId id="455" r:id="rId193"/>
    <p:sldId id="456" r:id="rId194"/>
    <p:sldId id="473" r:id="rId195"/>
    <p:sldId id="457" r:id="rId196"/>
    <p:sldId id="458" r:id="rId197"/>
    <p:sldId id="459" r:id="rId198"/>
    <p:sldId id="460" r:id="rId199"/>
    <p:sldId id="430" r:id="rId200"/>
    <p:sldId id="434" r:id="rId201"/>
    <p:sldId id="444" r:id="rId202"/>
    <p:sldId id="433" r:id="rId203"/>
    <p:sldId id="443" r:id="rId204"/>
    <p:sldId id="468" r:id="rId205"/>
    <p:sldId id="469" r:id="rId206"/>
    <p:sldId id="470" r:id="rId207"/>
    <p:sldId id="461" r:id="rId20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44" autoAdjust="0"/>
    <p:restoredTop sz="95053" autoAdjust="0"/>
  </p:normalViewPr>
  <p:slideViewPr>
    <p:cSldViewPr snapToGrid="0">
      <p:cViewPr>
        <p:scale>
          <a:sx n="75" d="100"/>
          <a:sy n="75" d="100"/>
        </p:scale>
        <p:origin x="16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handoutMaster" Target="handoutMasters/handoutMaster1.xml"/><Relationship Id="rId215" Type="http://schemas.microsoft.com/office/2015/10/relationships/revisionInfo" Target="revisionInfo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8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8220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78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bootstrapping your own company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– more stationary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 – 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Avoids the within trajectory correlation of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8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high quality experience </a:t>
                </a:r>
              </a:p>
              <a:p>
                <a:pPr>
                  <a:buNone/>
                </a:pPr>
                <a:endParaRPr lang="en-US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Biologically inspired</a:t>
                </a: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25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We have a parameterized policy (</a:t>
            </a: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neural network)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take actions that get more reward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34535" y="3497145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06436" cy="9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241471" y="409172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64" y="3717521"/>
            <a:ext cx="2887115" cy="280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One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Increase the probability for good paths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Decrease the probability of bad actions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b="-7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  <a:p>
            <a:pPr lvl="0"/>
            <a:r>
              <a:rPr lang="en-GB" b="1" dirty="0">
                <a:solidFill>
                  <a:srgbClr val="92D050"/>
                </a:solidFill>
              </a:rPr>
              <a:t>decision making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 by programmers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</a:t>
            </a:r>
            <a:r>
              <a:rPr lang="en-US" sz="2800">
                <a:solidFill>
                  <a:schemeClr val="tx1"/>
                </a:solidFill>
                <a:latin typeface="Noto Sans CJK JP Light"/>
              </a:rPr>
              <a:t>more precisely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Most challenging classic game for artificial intelligence</a:t>
            </a:r>
          </a:p>
          <a:p>
            <a:endParaRPr lang="en-US" sz="2800" dirty="0"/>
          </a:p>
          <a:p>
            <a:r>
              <a:rPr lang="en-US" sz="2800" dirty="0"/>
              <a:t>massive search space – 1.74x10</a:t>
            </a:r>
            <a:r>
              <a:rPr lang="en-US" sz="2800" baseline="30000" dirty="0"/>
              <a:t>172 </a:t>
            </a:r>
            <a:r>
              <a:rPr lang="en-US" sz="2800" dirty="0"/>
              <a:t>legal positions</a:t>
            </a:r>
          </a:p>
          <a:p>
            <a:r>
              <a:rPr lang="en-US" sz="2800" dirty="0"/>
              <a:t>difficult to evaluate board positions &amp; moves</a:t>
            </a:r>
          </a:p>
          <a:p>
            <a:r>
              <a:rPr lang="en-US" sz="2800" dirty="0"/>
              <a:t>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8" y="4523014"/>
            <a:ext cx="4213471" cy="2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sz="2800" dirty="0"/>
                  <a:t>width -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depth -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for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Analyse most promising next moves in detail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Roll out to end of game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the actual simulated Monte Carlo return</a:t>
            </a: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E1F46-BE07-4501-86D8-62727407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33"/>
          <a:stretch/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1EDA3-4AFD-4AAA-8D17-1B810AB6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9" y="383722"/>
            <a:ext cx="7580846" cy="66616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9B1792-3797-4C6C-9ECE-94E3C7E7FCB1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http://www.cameronius.com/research/mcts/about/index.html</a:t>
            </a:r>
          </a:p>
        </p:txBody>
      </p:sp>
    </p:spTree>
    <p:extLst>
      <p:ext uri="{BB962C8B-B14F-4D97-AF65-F5344CB8AC3E}">
        <p14:creationId xmlns:p14="http://schemas.microsoft.com/office/powerpoint/2010/main" val="28066221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Is reinforcement learning the solution for this 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9071640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Can you use something simpler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if environment is linear, could solve using linear programming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space? 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is require</a:t>
            </a:r>
            <a:r>
              <a:rPr lang="en-US" dirty="0">
                <a:latin typeface="Noto Sans CJK JP Light"/>
              </a:rPr>
              <a:t>d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for training neural networks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or standardization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reward/returns not known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Can scale each episode or keep running averages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batch normalization (AlphaGo Zero uses it)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</a:p>
              <a:p>
                <a:pPr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dirty="0">
                    <a:latin typeface="Noto Sans CJK JP Light"/>
                  </a:rPr>
                  <a:t>Double Q-Learning was a lot easier than policy gradient!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Not thinking about discount factor enough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301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 dirty="0" err="1"/>
              <a:t>ie</a:t>
            </a:r>
            <a:r>
              <a:rPr lang="en-US" dirty="0"/>
              <a:t> 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 &amp; AlphaGo Zero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 &amp;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non-stationary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/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/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>
              <a:buNone/>
            </a:pPr>
            <a:r>
              <a:rPr lang="en-GB" dirty="0"/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reinforcement learning problems are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 -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19424</TotalTime>
  <Words>5767</Words>
  <Application>Microsoft Office PowerPoint</Application>
  <PresentationFormat>Custom</PresentationFormat>
  <Paragraphs>1570</Paragraphs>
  <Slides>207</Slides>
  <Notes>207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20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three - value function methods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PowerPoint Presentation</vt:lpstr>
      <vt:lpstr>Stability techniques</vt:lpstr>
      <vt:lpstr>Atari work timeline</vt:lpstr>
      <vt:lpstr>Vlad Mnih - 2017 Deep RL bootcamp</vt:lpstr>
      <vt:lpstr>break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</vt:lpstr>
      <vt:lpstr>Score function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PowerPoint Presentation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Why Go?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PowerPoint Presentation</vt:lpstr>
      <vt:lpstr>Monte Carlo Tree Search</vt:lpstr>
      <vt:lpstr>AlphaGo, in context – Andrej Karpathy</vt:lpstr>
      <vt:lpstr>DeepMind AlphaGo AMA</vt:lpstr>
      <vt:lpstr>DeepMind AlphaGo AMA</vt:lpstr>
      <vt:lpstr>Brief timeline</vt:lpstr>
      <vt:lpstr>break</vt:lpstr>
      <vt:lpstr>six – practical concerns</vt:lpstr>
      <vt:lpstr>Is reinforcement learning the solution for this problem?</vt:lpstr>
      <vt:lpstr>Formulating action spaces</vt:lpstr>
      <vt:lpstr>Reward scaling</vt:lpstr>
      <vt:lpstr>Learning curves</vt:lpstr>
      <vt:lpstr>Silly mistakes I’ve made so far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244</cp:revision>
  <dcterms:created xsi:type="dcterms:W3CDTF">2017-09-02T04:41:48Z</dcterms:created>
  <dcterms:modified xsi:type="dcterms:W3CDTF">2017-10-21T03:04:31Z</dcterms:modified>
</cp:coreProperties>
</file>